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58" r:id="rId5"/>
    <p:sldId id="269" r:id="rId6"/>
    <p:sldId id="270" r:id="rId7"/>
    <p:sldId id="279" r:id="rId8"/>
    <p:sldId id="272" r:id="rId9"/>
    <p:sldId id="273" r:id="rId10"/>
    <p:sldId id="275" r:id="rId11"/>
    <p:sldId id="274" r:id="rId12"/>
    <p:sldId id="278" r:id="rId13"/>
    <p:sldId id="277" r:id="rId14"/>
  </p:sldIdLst>
  <p:sldSz cx="9144000" cy="5143500" type="screen16x9"/>
  <p:notesSz cx="6858000" cy="9144000"/>
  <p:embeddedFontLs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Baskerville Old Face" pitchFamily="18" charset="0"/>
      <p:regular r:id="rId21"/>
    </p:embeddedFont>
    <p:embeddedFont>
      <p:font typeface="Calibri Light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096" userDrawn="1">
          <p15:clr>
            <a:srgbClr val="A4A3A4"/>
          </p15:clr>
        </p15:guide>
        <p15:guide id="3" pos="542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gan Galla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0A3"/>
    <a:srgbClr val="FACC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96"/>
    <p:restoredTop sz="94489"/>
  </p:normalViewPr>
  <p:slideViewPr>
    <p:cSldViewPr snapToGrid="0">
      <p:cViewPr varScale="1">
        <p:scale>
          <a:sx n="91" d="100"/>
          <a:sy n="91" d="100"/>
        </p:scale>
        <p:origin x="-846" y="-96"/>
      </p:cViewPr>
      <p:guideLst>
        <p:guide orient="horz" pos="1620"/>
        <p:guide pos="3096"/>
        <p:guide pos="54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6590D-062C-42B3-8706-80394D290585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DD6B2-2931-468D-A452-D23D9706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833830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Baskerville Old Face" panose="02020602080505020303" pitchFamily="18" charset="77"/>
        <a:ea typeface="Baskerville" panose="02020502070401020303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58d92bcd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58d92bcd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12795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91124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7094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93018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87864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62347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67355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8d92bcd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8d92bcd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33678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B3F84A-C8D2-AB4D-AF54-4902B14A1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8E60B40-5671-4744-AC4B-860AD53D6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606B6-15CC-C540-9D55-8A9DDABE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10D2D4-4347-6646-8672-6C0ACE51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7065F0-D51B-E84F-B340-CACBA5BD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11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BEDF9D-E01F-A64D-84ED-5B4D954A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B914B-B28C-5F4E-9E16-B0DD4C0C7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BB0876-96A2-4141-BA2A-257EC723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C38098-0549-2B48-972B-7C47283E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4A5A36-ECCE-6A45-9B3C-2037C4D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000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7C8926-1AAB-674F-981E-750B3A95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B63A7F-A6E5-4D40-ACEF-F066F102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FA851F-7FBE-E848-B3B6-FC89A3CE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484049-FE64-C240-AB4D-304B71E1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ABD765-D4BE-2B41-A370-8DD9F66A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31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AE74A-1731-774C-ACBB-D0050479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2C1204-590B-4747-B990-BF0997DF1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744065-63F4-FB42-95EC-A2AC0239E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259B4C-7287-4448-A0CC-43CA04F5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95A5D1-2F19-7643-A776-72095390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32FC0C-69F1-AA42-AC33-6609DC0E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03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C9D7C0-3E27-6447-8EA8-4A916ACF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67100D-379D-C242-8288-B92414615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965A4D-9C11-294F-B0AC-A08D1CB1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0D570C-2C33-544D-952E-EA67AA341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06D805-D3D3-5F41-9D49-E1278EBCD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01B35E-6D82-524C-A031-7B223A7A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887BB64-648E-BF48-B0D8-7B0C1E2B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30F37C0-C3FA-1C40-A9A7-62B009F8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06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A219F-07E2-0C4F-A224-ECE5AA5DA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41382A-15B3-4846-8EBC-84D1257F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FDA5A7-5E0B-DE4A-9493-B30474FB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CCEAFB-1958-A841-A77C-EECE0089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20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669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18E6-3CC6-E748-8428-59237598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2AB4AB-09BC-0548-8C0A-DB7F08F5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8FE7F7-4650-AE47-A5ED-CFAB50019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7E208E-600F-CA45-B24B-8140FAB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F4B39B-359F-4E49-9060-76DA87F7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F7E68D-F265-9E42-8982-D3AB4147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484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78F6A8-FA22-AB46-B754-E743FC78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2BC7F27-CFE2-5140-9625-71228DA0A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F2B7524-7EFC-EE4D-AB32-CEA54A77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632818-2DFD-364D-B2B3-2BAAA10B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E3B618-9CAA-3145-93BB-A8CE9570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F2D9C0-8F47-2047-99BB-CF4B9DE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790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293338-0503-AD46-A8EF-FC48BCCE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86BDCC-FFBA-5E4D-BA75-508C724C2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6EC825-B409-D14E-BDF2-39D4EB57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F90C66-EF6A-4A46-A495-0F7C08EB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48DA33-8416-4F43-8965-3953FB7C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28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6" name="Google Shape;12;p2">
            <a:extLst>
              <a:ext uri="{FF2B5EF4-FFF2-40B4-BE49-F238E27FC236}">
                <a16:creationId xmlns="" xmlns:a16="http://schemas.microsoft.com/office/drawing/2014/main" id="{E2211979-5BB3-654A-9918-6776313742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A1035E7-BBF6-4347-B49A-3BCC81FD5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9D944E-5583-2D45-BABD-4F8E5E0F4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AA7EC0-7B64-FF47-BE13-E815D675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5F37AE-C60D-2C4C-8187-BDEAD05C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E786E-A9AF-9E44-9E30-C7E309DF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8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="" xmlns:a16="http://schemas.microsoft.com/office/drawing/2014/main" id="{D5E6B49C-B11C-3445-8F37-85BF2B60FC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0" i="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" name="Google Shape;12;p2">
            <a:extLst>
              <a:ext uri="{FF2B5EF4-FFF2-40B4-BE49-F238E27FC236}">
                <a16:creationId xmlns="" xmlns:a16="http://schemas.microsoft.com/office/drawing/2014/main" id="{CAFB51CD-ED1E-514A-931B-5164E9084A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="" xmlns:a16="http://schemas.microsoft.com/office/drawing/2014/main" id="{DD83CF48-26E9-6E4A-BD63-9343837617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81525" y="136525"/>
            <a:ext cx="4422775" cy="48672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08525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08525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Google Shape;12;p2">
            <a:extLst>
              <a:ext uri="{FF2B5EF4-FFF2-40B4-BE49-F238E27FC236}">
                <a16:creationId xmlns="" xmlns:a16="http://schemas.microsoft.com/office/drawing/2014/main" id="{9944D121-767C-8445-8BD4-308CA5AF12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/>
            </a:lvl1pPr>
          </a:lstStyle>
          <a:p>
            <a:endParaRPr dirty="0"/>
          </a:p>
        </p:txBody>
      </p:sp>
      <p:sp>
        <p:nvSpPr>
          <p:cNvPr id="4" name="Google Shape;12;p2">
            <a:extLst>
              <a:ext uri="{FF2B5EF4-FFF2-40B4-BE49-F238E27FC236}">
                <a16:creationId xmlns="" xmlns:a16="http://schemas.microsoft.com/office/drawing/2014/main" id="{6DB68472-E894-BB4C-8278-BB0E42FF03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" name="Google Shape;12;p2">
            <a:extLst>
              <a:ext uri="{FF2B5EF4-FFF2-40B4-BE49-F238E27FC236}">
                <a16:creationId xmlns="" xmlns:a16="http://schemas.microsoft.com/office/drawing/2014/main" id="{BEDB21F2-1956-2948-91A1-D92A3D4806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;p2">
            <a:extLst>
              <a:ext uri="{FF2B5EF4-FFF2-40B4-BE49-F238E27FC236}">
                <a16:creationId xmlns="" xmlns:a16="http://schemas.microsoft.com/office/drawing/2014/main" id="{9B02E56E-7528-A449-856A-C3DDA1DB5E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3563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5;p13">
            <a:extLst>
              <a:ext uri="{FF2B5EF4-FFF2-40B4-BE49-F238E27FC236}">
                <a16:creationId xmlns="" xmlns:a16="http://schemas.microsoft.com/office/drawing/2014/main" id="{C67C2A58-0428-9945-A923-A220061572D3}"/>
              </a:ext>
            </a:extLst>
          </p:cNvPr>
          <p:cNvSpPr/>
          <p:nvPr/>
        </p:nvSpPr>
        <p:spPr>
          <a:xfrm>
            <a:off x="1" y="-1"/>
            <a:ext cx="9144000" cy="5143499"/>
          </a:xfrm>
          <a:prstGeom prst="flowChartProcess">
            <a:avLst/>
          </a:prstGeom>
          <a:noFill/>
          <a:ln w="273050" cap="flat" cmpd="sng">
            <a:solidFill>
              <a:srgbClr val="0D50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="" xmlns:a16="http://schemas.microsoft.com/office/drawing/2014/main" id="{8ADA0253-F7BF-2C4C-82D3-FCFC6E2C3D1A}"/>
              </a:ext>
            </a:extLst>
          </p:cNvPr>
          <p:cNvSpPr/>
          <p:nvPr/>
        </p:nvSpPr>
        <p:spPr>
          <a:xfrm>
            <a:off x="-59835" y="-56574"/>
            <a:ext cx="9263670" cy="5256649"/>
          </a:xfrm>
          <a:prstGeom prst="flowChartProcess">
            <a:avLst/>
          </a:prstGeom>
          <a:noFill/>
          <a:ln w="279400" cap="flat" cmpd="sng">
            <a:solidFill>
              <a:srgbClr val="FACC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6" name="Google Shape;6;p1"/>
          <p:cNvSpPr txBox="1">
            <a:spLocks noGrp="1"/>
          </p:cNvSpPr>
          <p:nvPr userDrawn="1"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 userDrawn="1"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 userDrawn="1">
            <p:ph type="sldNum" idx="12"/>
          </p:nvPr>
        </p:nvSpPr>
        <p:spPr>
          <a:xfrm>
            <a:off x="8374266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1" i="0">
                <a:solidFill>
                  <a:schemeClr val="dk2"/>
                </a:solidFill>
                <a:latin typeface="Baskerville Old Face" panose="02020602080505020303" pitchFamily="18" charset="77"/>
                <a:ea typeface="Baskerville" panose="02020502070401020303" pitchFamily="18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C586E7C1-AC24-A14F-B908-A0697761E6E4}"/>
              </a:ext>
            </a:extLst>
          </p:cNvPr>
          <p:cNvPicPr preferRelativeResize="0"/>
          <p:nvPr userDrawn="1"/>
        </p:nvPicPr>
        <p:blipFill rotWithShape="1">
          <a:blip r:embed="rId11" cstate="print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1447" y="4449379"/>
            <a:ext cx="548700" cy="4700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skerville Old Face" panose="02020602080505020303" pitchFamily="18" charset="77"/>
          <a:ea typeface="Baskerville" panose="02020502070401020303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skerville Old Face" panose="02020602080505020303" pitchFamily="18" charset="77"/>
          <a:ea typeface="Baskerville" panose="02020502070401020303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36C5D6F-8028-4546-989D-1F0D8ABA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F43D53-DC98-3C4E-9255-017676D81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5C757C-7872-B64F-B0D9-4C4F3A537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B708-4EE8-0E4D-A3FF-84F74608BAA9}" type="datetimeFigureOut">
              <a:rPr lang="en-US" smtClean="0"/>
              <a:pPr/>
              <a:t>08-Jul-20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99EDE2-F822-CC48-AA66-4F23526D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4A363D-F48C-694C-951F-3FC7DA39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E404-66F1-1A4B-8147-1F308B042B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55;p13">
            <a:extLst>
              <a:ext uri="{FF2B5EF4-FFF2-40B4-BE49-F238E27FC236}">
                <a16:creationId xmlns="" xmlns:a16="http://schemas.microsoft.com/office/drawing/2014/main" id="{B0B14819-6E19-0C43-B8B6-150C07C7E514}"/>
              </a:ext>
            </a:extLst>
          </p:cNvPr>
          <p:cNvSpPr/>
          <p:nvPr userDrawn="1"/>
        </p:nvSpPr>
        <p:spPr>
          <a:xfrm>
            <a:off x="1" y="-1"/>
            <a:ext cx="9144000" cy="5143499"/>
          </a:xfrm>
          <a:prstGeom prst="flowChartProcess">
            <a:avLst/>
          </a:prstGeom>
          <a:noFill/>
          <a:ln w="273050" cap="flat" cmpd="sng">
            <a:solidFill>
              <a:srgbClr val="0D50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9" name="Google Shape;54;p13">
            <a:extLst>
              <a:ext uri="{FF2B5EF4-FFF2-40B4-BE49-F238E27FC236}">
                <a16:creationId xmlns="" xmlns:a16="http://schemas.microsoft.com/office/drawing/2014/main" id="{447F743F-B9AB-714A-808C-BA7D84132460}"/>
              </a:ext>
            </a:extLst>
          </p:cNvPr>
          <p:cNvSpPr/>
          <p:nvPr userDrawn="1"/>
        </p:nvSpPr>
        <p:spPr>
          <a:xfrm>
            <a:off x="-59835" y="-56574"/>
            <a:ext cx="9263670" cy="5256649"/>
          </a:xfrm>
          <a:prstGeom prst="flowChartProcess">
            <a:avLst/>
          </a:prstGeom>
          <a:noFill/>
          <a:ln w="279400" cap="flat" cmpd="sng">
            <a:solidFill>
              <a:srgbClr val="FACC0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6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haeljfox.org/" TargetMode="External"/><Relationship Id="rId3" Type="http://schemas.openxmlformats.org/officeDocument/2006/relationships/hyperlink" Target="https://www.movementdisorders.org/MDS/Resources/Helpful-Links.htm" TargetMode="External"/><Relationship Id="rId7" Type="http://schemas.openxmlformats.org/officeDocument/2006/relationships/hyperlink" Target="https://www.parkinso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inds.nih.gov/Disorders/Patient-Caregiver-Education/Hope-Through-Research/Parkinsons-Disease-Hope-Through-Research" TargetMode="External"/><Relationship Id="rId5" Type="http://schemas.openxmlformats.org/officeDocument/2006/relationships/hyperlink" Target="https://www.worldpdcoalition.org/page/Partners" TargetMode="External"/><Relationship Id="rId4" Type="http://schemas.openxmlformats.org/officeDocument/2006/relationships/hyperlink" Target="https://www.movementdisorders.org/MDS/WFN-MDS.htm" TargetMode="Externa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onlinelibrary.wiley.com/doi/10.1002/mds.2796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9917"/>
          <a:stretch/>
        </p:blipFill>
        <p:spPr>
          <a:xfrm>
            <a:off x="2001640" y="117614"/>
            <a:ext cx="5140719" cy="465708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604575" y="4678950"/>
            <a:ext cx="2385900" cy="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4DA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A07F84D-FF31-2043-8A10-F6A9D9517B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328" y="3506972"/>
            <a:ext cx="1472810" cy="1472810"/>
          </a:xfrm>
          <a:prstGeom prst="rect">
            <a:avLst/>
          </a:prstGeom>
        </p:spPr>
      </p:pic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="" xmlns:a16="http://schemas.microsoft.com/office/drawing/2014/main" id="{1D7FC208-5FDE-3F43-928E-55DDCE250B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01" y="3826649"/>
            <a:ext cx="1140671" cy="854317"/>
          </a:xfrm>
          <a:prstGeom prst="rect">
            <a:avLst/>
          </a:prstGeom>
        </p:spPr>
      </p:pic>
      <p:pic>
        <p:nvPicPr>
          <p:cNvPr id="6" name="Picture 5" descr="IAN Logo wihtout 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43" y="422330"/>
            <a:ext cx="1191770" cy="1124714"/>
          </a:xfrm>
          <a:prstGeom prst="rect">
            <a:avLst/>
          </a:prstGeom>
        </p:spPr>
      </p:pic>
      <p:pic>
        <p:nvPicPr>
          <p:cNvPr id="7" name="Picture 6" descr="IAN Logo wihtout 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8253" y="438095"/>
            <a:ext cx="1191770" cy="11247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99196" y="854310"/>
            <a:ext cx="4202172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 Disease Moving Forward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737798" y="724075"/>
            <a:ext cx="3988840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Multiple efforts are ongoing to identify the influence of individual genetics, as well as linking cellular pathology to clinical symptoms (and vice versa)</a:t>
            </a:r>
          </a:p>
          <a:p>
            <a:pPr lvl="0">
              <a:lnSpc>
                <a:spcPct val="120000"/>
              </a:lnSpc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Researchers are developing therapies for all PD symptoms, including non-motor issues like mood disorders, as well as problems with sleep, digestion, speech and swallowing</a:t>
            </a:r>
          </a:p>
          <a:p>
            <a:pPr lvl="0">
              <a:lnSpc>
                <a:spcPct val="120000"/>
              </a:lnSpc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Living well with PD needs multidisciplinary medical care combined with optimized lifestyle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8A73798-7DA2-C44F-9633-5E7E7D50A1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DD444F-C679-B643-BBB2-C66F76D8F9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584" r="12903" b="-1"/>
          <a:stretch/>
        </p:blipFill>
        <p:spPr>
          <a:xfrm>
            <a:off x="859916" y="2447142"/>
            <a:ext cx="3080732" cy="2318449"/>
          </a:xfrm>
          <a:prstGeom prst="rect">
            <a:avLst/>
          </a:prstGeom>
        </p:spPr>
      </p:pic>
      <p:pic>
        <p:nvPicPr>
          <p:cNvPr id="6" name="Picture 5" descr="IAN Logo wihtout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53" y="212123"/>
            <a:ext cx="1011434" cy="954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428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202172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Additional Resources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754640" y="724075"/>
            <a:ext cx="4031137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-US" u="sng" dirty="0">
                <a:hlinkClick r:id="rId3"/>
              </a:rPr>
              <a:t>International Parkinson and Movement Disorder Society</a:t>
            </a:r>
            <a:r>
              <a:rPr lang="en-US" dirty="0"/>
              <a:t> (MDS)</a:t>
            </a:r>
            <a:br>
              <a:rPr lang="en-US" dirty="0"/>
            </a:br>
            <a:r>
              <a:rPr lang="en-US" sz="1200" i="1" dirty="0"/>
              <a:t>(click Parkinson’s disease for list of global organizations)​</a:t>
            </a:r>
          </a:p>
          <a:p>
            <a:r>
              <a:rPr lang="en-US" dirty="0">
                <a:hlinkClick r:id="rId4"/>
              </a:rPr>
              <a:t>MDS Educational Resources</a:t>
            </a:r>
            <a:r>
              <a:rPr lang="en-US" sz="1200" i="1" dirty="0"/>
              <a:t> </a:t>
            </a:r>
            <a:br>
              <a:rPr lang="en-US" sz="1200" i="1" dirty="0"/>
            </a:br>
            <a:r>
              <a:rPr lang="en-US" sz="1200" i="1" dirty="0"/>
              <a:t>- Movement Disorders Fundamentals E-Learning </a:t>
            </a:r>
            <a:br>
              <a:rPr lang="en-US" sz="1200" i="1" dirty="0"/>
            </a:br>
            <a:r>
              <a:rPr lang="en-US" sz="1200" i="1" dirty="0"/>
              <a:t>  Course Series</a:t>
            </a:r>
            <a:br>
              <a:rPr lang="en-US" sz="1200" i="1" dirty="0"/>
            </a:br>
            <a:r>
              <a:rPr lang="en-US" sz="1200" i="1" dirty="0"/>
              <a:t>- Patient Education handouts (21 topics in 30 languages)</a:t>
            </a:r>
            <a:br>
              <a:rPr lang="en-US" sz="1200" i="1" dirty="0"/>
            </a:br>
            <a:r>
              <a:rPr lang="en-US" sz="1200" i="1" dirty="0"/>
              <a:t>- Invitation to MDS Virtual Congress Sept. 12-16, 2020</a:t>
            </a:r>
          </a:p>
          <a:p>
            <a:pPr fontAlgn="base"/>
            <a:r>
              <a:rPr lang="en-US" u="sng" dirty="0">
                <a:hlinkClick r:id="rId5"/>
              </a:rPr>
              <a:t>World Parkinson Coalition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1200" i="1" dirty="0"/>
              <a:t>(scroll down for organizational links by region)​</a:t>
            </a:r>
          </a:p>
          <a:p>
            <a:pPr fontAlgn="base"/>
            <a:r>
              <a:rPr lang="en-US" u="sng" dirty="0">
                <a:hlinkClick r:id="rId6"/>
              </a:rPr>
              <a:t>National Institutes of Health-NINDS</a:t>
            </a:r>
            <a:r>
              <a:rPr lang="en-US" dirty="0"/>
              <a:t> </a:t>
            </a:r>
            <a:r>
              <a:rPr lang="en-US" sz="1200" i="1" dirty="0"/>
              <a:t>(USA)​</a:t>
            </a:r>
            <a:br>
              <a:rPr lang="en-US" sz="1200" i="1" dirty="0"/>
            </a:br>
            <a:r>
              <a:rPr lang="en-US" sz="1200" i="1" dirty="0"/>
              <a:t>- PD facts, Hope through Research publication, &amp; more</a:t>
            </a:r>
          </a:p>
          <a:p>
            <a:pPr fontAlgn="base"/>
            <a:r>
              <a:rPr lang="en-US" u="sng" dirty="0">
                <a:hlinkClick r:id="rId7"/>
              </a:rPr>
              <a:t>Parkinson’s Foundation</a:t>
            </a:r>
            <a:r>
              <a:rPr lang="en-US" dirty="0"/>
              <a:t>​ </a:t>
            </a:r>
            <a:r>
              <a:rPr lang="en-US" sz="1200" i="1" dirty="0"/>
              <a:t>(USA)​</a:t>
            </a:r>
            <a:endParaRPr lang="en-US" sz="1200" dirty="0"/>
          </a:p>
          <a:p>
            <a:pPr fontAlgn="base"/>
            <a:r>
              <a:rPr lang="en-US" u="sng" dirty="0">
                <a:hlinkClick r:id="rId8"/>
              </a:rPr>
              <a:t>Michael J. Fox Foundation</a:t>
            </a:r>
            <a:r>
              <a:rPr lang="en-US" i="1" dirty="0"/>
              <a:t> </a:t>
            </a:r>
            <a:r>
              <a:rPr lang="en-US" sz="1200" i="1" dirty="0"/>
              <a:t>(USA)​</a:t>
            </a:r>
            <a:endParaRPr lang="en-US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8A73798-7DA2-C44F-9633-5E7E7D50A1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pic>
        <p:nvPicPr>
          <p:cNvPr id="5" name="Picture 4" descr="IAN Logo wihtout Backgroun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6392" y="359268"/>
            <a:ext cx="1191770" cy="1124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01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E3B60D-4F24-4746-8152-9F2BE72154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150" y="3421934"/>
            <a:ext cx="8521700" cy="8429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Baskerville Old Face" panose="02020602080505020303" pitchFamily="18" charset="77"/>
              </a:rPr>
              <a:t>Learn more about</a:t>
            </a:r>
            <a:br>
              <a:rPr lang="en-US" sz="2800" dirty="0">
                <a:latin typeface="Baskerville Old Face" panose="02020602080505020303" pitchFamily="18" charset="77"/>
              </a:rPr>
            </a:br>
            <a:r>
              <a:rPr lang="en-US" sz="2800" dirty="0">
                <a:latin typeface="Baskerville Old Face" panose="02020602080505020303" pitchFamily="18" charset="77"/>
              </a:rPr>
              <a:t/>
            </a:r>
            <a:br>
              <a:rPr lang="en-US" sz="2800" dirty="0">
                <a:latin typeface="Baskerville Old Face" panose="02020602080505020303" pitchFamily="18" charset="77"/>
              </a:rPr>
            </a:br>
            <a:r>
              <a:rPr lang="en-US" sz="2800" dirty="0">
                <a:latin typeface="Baskerville Old Face" panose="02020602080505020303" pitchFamily="18" charset="77"/>
              </a:rPr>
              <a:t/>
            </a:r>
            <a:br>
              <a:rPr lang="en-US" sz="2800" dirty="0">
                <a:latin typeface="Baskerville Old Face" panose="02020602080505020303" pitchFamily="18" charset="77"/>
              </a:rPr>
            </a:br>
            <a:r>
              <a:rPr lang="en-US" sz="2800" dirty="0" err="1">
                <a:latin typeface="Baskerville Old Face" panose="02020602080505020303" pitchFamily="18" charset="77"/>
              </a:rPr>
              <a:t>www.wfneurology.org</a:t>
            </a:r>
            <a:r>
              <a:rPr lang="en-US" sz="2800" dirty="0">
                <a:latin typeface="Baskerville Old Face" panose="02020602080505020303" pitchFamily="18" charset="77"/>
              </a:rPr>
              <a:t>/world-brain-day-2020</a:t>
            </a:r>
          </a:p>
        </p:txBody>
      </p:sp>
      <p:pic>
        <p:nvPicPr>
          <p:cNvPr id="4" name="Picture 3" descr="A picture containing clock, drawing&#10;&#10;Description automatically generated">
            <a:extLst>
              <a:ext uri="{FF2B5EF4-FFF2-40B4-BE49-F238E27FC236}">
                <a16:creationId xmlns="" xmlns:a16="http://schemas.microsoft.com/office/drawing/2014/main" id="{30274B33-00BA-B44D-B13B-5DE13DCF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818578" y="3526973"/>
            <a:ext cx="5506842" cy="510639"/>
          </a:xfrm>
          <a:prstGeom prst="rect">
            <a:avLst/>
          </a:prstGeom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0CEC6616-FB43-934B-AE1F-DEE14E8873C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079046" y="488880"/>
            <a:ext cx="2985907" cy="228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AN Logo wihtout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43" y="422330"/>
            <a:ext cx="1191770" cy="1124714"/>
          </a:xfrm>
          <a:prstGeom prst="rect">
            <a:avLst/>
          </a:prstGeom>
        </p:spPr>
      </p:pic>
      <p:pic>
        <p:nvPicPr>
          <p:cNvPr id="7" name="Picture 6" descr="IAN Logo wihtout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805" y="469627"/>
            <a:ext cx="1191770" cy="1124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168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FD2679-7338-41FC-B3B7-CC15BE6E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49" y="1233175"/>
            <a:ext cx="4430851" cy="1482300"/>
          </a:xfrm>
        </p:spPr>
        <p:txBody>
          <a:bodyPr wrap="square" anchor="b">
            <a:normAutofit/>
          </a:bodyPr>
          <a:lstStyle/>
          <a:p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World Brain Day 2020 </a:t>
            </a:r>
            <a:endParaRPr 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A353E76-FAA2-40FC-AA27-D4E9C3A0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49" y="2675225"/>
            <a:ext cx="4430851" cy="12351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July 22, 2020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CE9B74F2-A1BD-451C-BC21-09146EE69FF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68380" y="1233175"/>
            <a:ext cx="4038089" cy="3105622"/>
          </a:xfrm>
        </p:spPr>
        <p:txBody>
          <a:bodyPr wrap="square" anchor="ctr">
            <a:normAutofit/>
          </a:bodyPr>
          <a:lstStyle/>
          <a:p>
            <a:pPr marL="1524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On July 22, 2020 let’s work together to diagnose earlier, treat more effectively, and improve the lives of those living with Parkinson’s Disease and their caregivers. </a:t>
            </a:r>
          </a:p>
          <a:p>
            <a:pPr marL="15240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5F8526-15D3-7B42-9305-2359A4D367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pic>
        <p:nvPicPr>
          <p:cNvPr id="6" name="Picture 5" descr="IAN Logo wihtout 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474" y="464372"/>
            <a:ext cx="1191770" cy="1124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531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35012" y="1392735"/>
            <a:ext cx="4436988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Move Together to </a:t>
            </a:r>
            <a:b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End Parkinson’s</a:t>
            </a:r>
            <a:endParaRPr lang="en-US" sz="3000" b="1" dirty="0">
              <a:cs typeface="Times New Roman" panose="02020603050405020304" pitchFamily="18" charset="0"/>
            </a:endParaRPr>
          </a:p>
        </p:txBody>
      </p:sp>
      <p:sp>
        <p:nvSpPr>
          <p:cNvPr id="108" name="Subtitle 2">
            <a:extLst>
              <a:ext uri="{FF2B5EF4-FFF2-40B4-BE49-F238E27FC236}">
                <a16:creationId xmlns="" xmlns:a16="http://schemas.microsoft.com/office/drawing/2014/main" id="{930A360A-7663-4E20-82FF-D134EF357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2" y="2829416"/>
            <a:ext cx="4436988" cy="590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#</a:t>
            </a:r>
            <a:r>
              <a:rPr lang="en-US" dirty="0" err="1">
                <a:solidFill>
                  <a:schemeClr val="tx1"/>
                </a:solidFill>
              </a:rPr>
              <a:t>WorldBrainDay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14900" y="822431"/>
            <a:ext cx="3890802" cy="3498638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The World Federation of Neurology and International Parkinson and Movement Disorder Society (MDS) have partnered to raise awareness and improve the lives of those with Parkinson’s Disease and their caregivers.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Together we are advocating for improved patient care, education, and additional research for those living with Parkinson’s Disease and their caregivers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C620332-B121-094A-911E-0F3C379C58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6" name="Picture 5" descr="IAN Logo wihtout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47" y="380289"/>
            <a:ext cx="1191770" cy="1124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45281" y="486067"/>
            <a:ext cx="4045200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What is</a:t>
            </a:r>
            <a:br>
              <a:rPr lang="en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 Disease?</a:t>
            </a:r>
            <a:endParaRPr lang="en-US" sz="3600" b="1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20192" y="724075"/>
            <a:ext cx="3878527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Parkinson's disease (PD) is a neurodegenerative disorder that affects multiple regions of the brain and autonomic nervous system</a:t>
            </a:r>
            <a:endParaRPr lang="en-US" sz="1600" dirty="0">
              <a:solidFill>
                <a:schemeClr val="dk1"/>
              </a:solidFill>
              <a:ea typeface="Baskerville SemiBold" panose="02020502070401020303" pitchFamily="18" charset="0"/>
              <a:cs typeface="Times New Roman"/>
              <a:sym typeface="Times New Roman"/>
            </a:endParaRPr>
          </a:p>
          <a:p>
            <a:pPr lvl="0" indent="-35560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Loss of dopamine-producing cells in the brain produces the most well-known symptoms of tremor, slowness, stiffness and problems with walking and balance</a:t>
            </a:r>
          </a:p>
          <a:p>
            <a:pPr lvl="0" indent="-355600">
              <a:lnSpc>
                <a:spcPct val="10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Symptoms generally develop slowly over years</a:t>
            </a:r>
          </a:p>
          <a:p>
            <a:pPr lvl="0" indent="-355600">
              <a:lnSpc>
                <a:spcPct val="10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Its cause remains largely unknown; although there is no cure, many highly effective symptomatic treatment options exist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D47D078-94A3-1D47-B6CB-1E34DC1F0A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B54212-FB3F-0A4B-B870-87648DC6A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98" y="1958319"/>
            <a:ext cx="2497449" cy="257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3E4097-01FE-6D47-BE83-B96642038AE2}"/>
              </a:ext>
            </a:extLst>
          </p:cNvPr>
          <p:cNvSpPr txBox="1"/>
          <p:nvPr/>
        </p:nvSpPr>
        <p:spPr>
          <a:xfrm>
            <a:off x="1021582" y="4627326"/>
            <a:ext cx="26300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https://onlinelibrary.wiley.com/doi/10.1002/mds.27965</a:t>
            </a:r>
            <a:r>
              <a:rPr lang="en-US" sz="800" dirty="0"/>
              <a:t> </a:t>
            </a:r>
          </a:p>
        </p:txBody>
      </p:sp>
      <p:pic>
        <p:nvPicPr>
          <p:cNvPr id="8" name="Picture 7" descr="IAN Logo wihtout Backgrou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85" y="180592"/>
            <a:ext cx="989161" cy="933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4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500" y="1830475"/>
            <a:ext cx="4196036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>
              <a:lnSpc>
                <a:spcPct val="90000"/>
              </a:lnSpc>
            </a:pPr>
            <a:r>
              <a:rPr lang="en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Who is impacted by Parkinson’s Disease?</a:t>
            </a:r>
            <a:endParaRPr lang="en-US" sz="3600" b="1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14900" y="724075"/>
            <a:ext cx="3928338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7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PD affects more than 7 million people of all ages, races and ethnicities worldwide</a:t>
            </a:r>
          </a:p>
          <a:p>
            <a:pPr fontAlgn="base">
              <a:lnSpc>
                <a:spcPct val="120000"/>
              </a:lnSpc>
            </a:pPr>
            <a:endParaRPr lang="en-US" dirty="0"/>
          </a:p>
          <a:p>
            <a:pPr fontAlgn="base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ea typeface="Baskerville SemiBold" panose="02020502070401020303" pitchFamily="18" charset="0"/>
                <a:cs typeface="Times New Roman"/>
              </a:rPr>
              <a:t>Prevalence continues to increase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1 million people in USA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Expected to increase 20%+ </a:t>
            </a:r>
            <a:b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</a:b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over next 10 years </a:t>
            </a:r>
            <a:b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</a:br>
            <a:endParaRPr lang="en-US" sz="1500" dirty="0">
              <a:solidFill>
                <a:schemeClr val="tx1"/>
              </a:solidFill>
              <a:latin typeface="Baskerville Old Face" panose="02020602080505020303" pitchFamily="18" charset="77"/>
              <a:ea typeface="Baskerville SemiBold" panose="02020502070401020303" pitchFamily="18" charset="0"/>
              <a:cs typeface="Times New Roman"/>
            </a:endParaRPr>
          </a:p>
          <a:p>
            <a:pPr fontAlgn="base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ea typeface="Baskerville SemiBold" panose="02020502070401020303" pitchFamily="18" charset="0"/>
                <a:cs typeface="Times New Roman"/>
              </a:rPr>
              <a:t>Predominantly affects older people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1:100,000 under age 50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1:100 people over age 60 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</a:rPr>
              <a:t>1:50 people over age 75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E560CD7-C49C-3749-B193-73B4A84B9C4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5" name="Picture 4" descr="IAN Logo wihtout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006" y="275185"/>
            <a:ext cx="1191770" cy="1124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06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81112" y="599089"/>
            <a:ext cx="3949149" cy="1385149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Living with</a:t>
            </a:r>
            <a:b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 Disease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39500" y="478679"/>
            <a:ext cx="3836285" cy="4184538"/>
          </a:xfr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64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PD affects many aspects of neurological function, and symptoms often worsen </a:t>
            </a:r>
            <a:br>
              <a:rPr lang="en-US" sz="64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64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over time. </a:t>
            </a:r>
          </a:p>
          <a:p>
            <a:pPr lvl="0" indent="-355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Movements are slow, stiffer, and shaky, with difficulty with walking and falls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Sleep disturbance, gastrointestinal symptoms and pain are all common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Cognitive symptoms such as hallucinations or dementia eventually affect almost 1/3 of people with PD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Affects all aspects of life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Mood disturbances</a:t>
            </a:r>
          </a:p>
          <a:p>
            <a:pPr lvl="1" indent="-3556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Anxiety </a:t>
            </a:r>
          </a:p>
          <a:p>
            <a:pPr lvl="1" indent="-3556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Depression </a:t>
            </a:r>
          </a:p>
          <a:p>
            <a:pPr lvl="1" indent="-35560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Reduced motivation</a:t>
            </a:r>
          </a:p>
          <a:p>
            <a:pPr lvl="0" indent="-355600">
              <a:lnSpc>
                <a:spcPct val="12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Long term disability impacts the person with PD as well as families and caregivers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46C655D-84CE-EF4B-A4E1-7C2C2659256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6B85B4-236D-604E-95DC-F4F3F5C269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13783"/>
          <a:stretch/>
        </p:blipFill>
        <p:spPr>
          <a:xfrm>
            <a:off x="1296673" y="2044607"/>
            <a:ext cx="2127550" cy="2752524"/>
          </a:xfrm>
          <a:prstGeom prst="rect">
            <a:avLst/>
          </a:prstGeom>
        </p:spPr>
      </p:pic>
      <p:pic>
        <p:nvPicPr>
          <p:cNvPr id="6" name="Picture 5" descr="IAN Logo wihtout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43" y="254164"/>
            <a:ext cx="974257" cy="919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001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499" y="1830475"/>
            <a:ext cx="4177625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Treating</a:t>
            </a:r>
            <a:b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 Disease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756505" cy="3695100"/>
          </a:xfr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19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People with PD require correct diagnosis and active management of their symptoms</a:t>
            </a:r>
          </a:p>
          <a:p>
            <a:pPr lvl="0" indent="-3556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Motor and non-motor symptoms can be treated with medical and non-medical therapies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Dopamine replacement with levodopa is a life-changing treatment to be regarded as an essential medication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Long term follow-up by PD experts and healthcare professionals is necessary for </a:t>
            </a:r>
            <a:r>
              <a:rPr lang="en-US" sz="1600" dirty="0" err="1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optimising</a:t>
            </a: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 and managing the many aspects of PD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Interdisciplinary care improves quality of life with PD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3E513E1-6FC1-054E-8F58-D0A5D48AE2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pic>
        <p:nvPicPr>
          <p:cNvPr id="5" name="Picture 4" descr="IAN Logo wihtout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881" y="390799"/>
            <a:ext cx="1191770" cy="1124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192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56073" y="637558"/>
            <a:ext cx="4202172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Standard of Care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19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Access to quality neurological care and essential medications for PD are unavailable in many parts of the world</a:t>
            </a:r>
          </a:p>
          <a:p>
            <a:pPr lvl="0" indent="-3556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1 neurologist for every 20,000 people in developed countries, as few as only 1 neurologist for every 3,000,000 people in developing countries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Access to other PD or movement disorder specialists can be even more scarce; some nations have none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In some parts of the world, essential medications such as levodopa are not available or affordable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F83B7EA-F931-DE40-B73C-A4705C9C46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C6DE0D-23F9-644A-A2B4-543AFB8D92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82" r="5280"/>
          <a:stretch/>
        </p:blipFill>
        <p:spPr>
          <a:xfrm>
            <a:off x="756959" y="2024406"/>
            <a:ext cx="3200400" cy="2374704"/>
          </a:xfrm>
          <a:prstGeom prst="rect">
            <a:avLst/>
          </a:prstGeom>
        </p:spPr>
      </p:pic>
      <p:pic>
        <p:nvPicPr>
          <p:cNvPr id="6" name="Picture 5" descr="IAN Logo wihtout 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64" y="233144"/>
            <a:ext cx="974257" cy="919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123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202172" cy="14823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/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Parkinson’s</a:t>
            </a:r>
            <a:b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Disease Research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834513" y="288436"/>
            <a:ext cx="3861600" cy="4551420"/>
          </a:xfr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rgbClr val="004DA9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Additional resources are needed to understand the cause, progression and treatment of PD</a:t>
            </a:r>
          </a:p>
          <a:p>
            <a:pPr lvl="0" indent="-35560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Research ranges from laboratory efforts to understand the mechanism of brain cell death in order to design disease-modifying therapies, to genetic and clinical studies to discover more effective symptomatic treatments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Almost 500 clinical PD studies worldwide are currently recruiting participants</a:t>
            </a:r>
          </a:p>
          <a:p>
            <a:pPr lvl="0" indent="-355600">
              <a:lnSpc>
                <a:spcPct val="11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Baskerville SemiBold" panose="02020502070401020303" pitchFamily="18" charset="0"/>
                <a:cs typeface="Times New Roman"/>
                <a:sym typeface="Times New Roman"/>
              </a:rPr>
              <a:t>PD research needs to be collaborative and multidisciplinary, and include:</a:t>
            </a:r>
          </a:p>
          <a:p>
            <a:pPr lvl="1" indent="-35560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Neurologists and other PD specialist clinicians</a:t>
            </a:r>
          </a:p>
          <a:p>
            <a:pPr lvl="1" indent="-35560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PD specialist health care professionals from other disciplines</a:t>
            </a:r>
          </a:p>
          <a:p>
            <a:pPr lvl="1" indent="-35560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Baskerville Old Face" panose="02020602080505020303" pitchFamily="18" charset="77"/>
                <a:ea typeface="Baskerville SemiBold" panose="02020502070401020303" pitchFamily="18" charset="0"/>
                <a:cs typeface="Times New Roman"/>
                <a:sym typeface="Times New Roman"/>
              </a:rPr>
              <a:t>Scientists studying basic cellular mechanisms of disease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9EF7590-6458-8949-A75E-1FF3021C10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pic>
        <p:nvPicPr>
          <p:cNvPr id="5" name="Picture 4" descr="IAN Logo wihtout 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32" y="401309"/>
            <a:ext cx="1191770" cy="1124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87484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544</Words>
  <Application>Microsoft Macintosh PowerPoint</Application>
  <PresentationFormat>On-screen Show (16:9)</PresentationFormat>
  <Paragraphs>75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Century Gothic</vt:lpstr>
      <vt:lpstr>Baskerville Old Face</vt:lpstr>
      <vt:lpstr>Baskerville SemiBold</vt:lpstr>
      <vt:lpstr>Times New Roman</vt:lpstr>
      <vt:lpstr>Baskerville</vt:lpstr>
      <vt:lpstr>Calibri Light</vt:lpstr>
      <vt:lpstr>Calibri</vt:lpstr>
      <vt:lpstr>Simple Light</vt:lpstr>
      <vt:lpstr>Custom Design</vt:lpstr>
      <vt:lpstr>Slide 1</vt:lpstr>
      <vt:lpstr>World Brain Day 2020 </vt:lpstr>
      <vt:lpstr>Move Together to  End Parkinson’s</vt:lpstr>
      <vt:lpstr>What is Parkinson’s Disease?</vt:lpstr>
      <vt:lpstr>Who is impacted by Parkinson’s Disease?</vt:lpstr>
      <vt:lpstr>Living with Parkinson’s Disease</vt:lpstr>
      <vt:lpstr>Treating Parkinson’s Disease</vt:lpstr>
      <vt:lpstr>Standard of Care</vt:lpstr>
      <vt:lpstr>Parkinson’s Disease Research</vt:lpstr>
      <vt:lpstr>Parkinson’s Disease Moving Forward</vt:lpstr>
      <vt:lpstr>Additional Resources</vt:lpstr>
      <vt:lpstr>Learn more about   www.wfneurology.org/world-brain-day-2020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Logan</dc:creator>
  <cp:lastModifiedBy>user2</cp:lastModifiedBy>
  <cp:revision>47</cp:revision>
  <dcterms:created xsi:type="dcterms:W3CDTF">2020-06-04T18:28:06Z</dcterms:created>
  <dcterms:modified xsi:type="dcterms:W3CDTF">2020-07-08T08:45:35Z</dcterms:modified>
</cp:coreProperties>
</file>